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3" r:id="rId6"/>
    <p:sldId id="260" r:id="rId7"/>
    <p:sldId id="261" r:id="rId8"/>
    <p:sldId id="274" r:id="rId9"/>
    <p:sldId id="264" r:id="rId10"/>
    <p:sldId id="265" r:id="rId11"/>
    <p:sldId id="275" r:id="rId12"/>
    <p:sldId id="270" r:id="rId13"/>
    <p:sldId id="271" r:id="rId14"/>
    <p:sldId id="272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119" autoAdjust="0"/>
  </p:normalViewPr>
  <p:slideViewPr>
    <p:cSldViewPr>
      <p:cViewPr varScale="1">
        <p:scale>
          <a:sx n="51" d="100"/>
          <a:sy n="51" d="100"/>
        </p:scale>
        <p:origin x="-1243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</c:title>
    <c:view3D>
      <c:rotX val="75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c:spPr>
          <c:explosion val="9"/>
          <c:dPt>
            <c:idx val="0"/>
            <c:spPr>
              <a:solidFill>
                <a:srgbClr val="0070C0"/>
              </a:solidFill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spPr>
              <a:solidFill>
                <a:srgbClr val="FFFF00"/>
              </a:solidFill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spPr>
              <a:solidFill>
                <a:srgbClr val="00B050"/>
              </a:solidFill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-9.8848485953144771E-2"/>
                  <c:y val="-2.3532892336945749E-2"/>
                </c:manualLayout>
              </c:layout>
              <c:tx>
                <c:rich>
                  <a:bodyPr/>
                  <a:lstStyle/>
                  <a:p>
                    <a:r>
                      <a:rPr lang="en-US" sz="2400" b="1" i="0" dirty="0" smtClean="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en-US" sz="2400" b="1" dirty="0" smtClean="0">
                        <a:latin typeface="Times New Roman" pitchFamily="18" charset="0"/>
                        <a:cs typeface="Times New Roman" pitchFamily="18" charset="0"/>
                      </a:rPr>
                      <a:t>8</a:t>
                    </a:r>
                    <a:r>
                      <a:rPr lang="ru-RU" sz="2400" b="1" dirty="0" smtClean="0">
                        <a:latin typeface="Times New Roman" pitchFamily="18" charset="0"/>
                        <a:cs typeface="Times New Roman" pitchFamily="18" charset="0"/>
                      </a:rPr>
                      <a:t>%</a:t>
                    </a:r>
                    <a:endParaRPr lang="en-US" sz="2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Percent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2400" b="1" i="0" dirty="0" smtClean="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en-US" sz="2400" b="1" dirty="0" smtClean="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ru-RU" sz="2400" b="1" dirty="0" smtClean="0">
                        <a:latin typeface="Times New Roman" pitchFamily="18" charset="0"/>
                        <a:cs typeface="Times New Roman" pitchFamily="18" charset="0"/>
                      </a:rPr>
                      <a:t>%</a:t>
                    </a:r>
                    <a:endParaRPr lang="en-US" sz="2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Percent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2000" dirty="0"/>
                      <a:t>2%</a:t>
                    </a:r>
                  </a:p>
                </c:rich>
              </c:tx>
              <c:showPercent val="1"/>
            </c:dLbl>
            <c:txPr>
              <a:bodyPr/>
              <a:lstStyle/>
              <a:p>
                <a:pPr>
                  <a:defRPr sz="2000" b="1" i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Не задействованные школы</c:v>
                </c:pt>
                <c:pt idx="1">
                  <c:v>Задействованные школы</c:v>
                </c:pt>
                <c:pt idx="2">
                  <c:v>Край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34</c:v>
                </c:pt>
                <c:pt idx="1">
                  <c:v>28</c:v>
                </c:pt>
                <c:pt idx="2">
                  <c:v>1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b="1" baseline="0">
                <a:latin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b="1" baseline="0">
                <a:latin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b="1" baseline="0">
                <a:latin typeface="Times New Roman" pitchFamily="18" charset="0"/>
              </a:defRPr>
            </a:pPr>
            <a:endParaRPr lang="ru-RU"/>
          </a:p>
        </c:txPr>
      </c:legendEntry>
      <c:layout/>
      <c:txPr>
        <a:bodyPr/>
        <a:lstStyle/>
        <a:p>
          <a:pPr>
            <a:defRPr baseline="0">
              <a:latin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посещений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20000" cap="flat" cmpd="sng" algn="ctr">
                <a:solidFill>
                  <a:schemeClr val="lt1"/>
                </a:solidFill>
                <a:prstDash val="solid"/>
              </a:ln>
              <a:effectLst>
                <a:outerShdw blurRad="50800" dist="254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1"/>
            <c:spPr>
              <a:solidFill>
                <a:schemeClr val="accent2"/>
              </a:solidFill>
              <a:ln w="20000" cap="flat" cmpd="sng" algn="ctr">
                <a:solidFill>
                  <a:schemeClr val="lt1"/>
                </a:solidFill>
                <a:prstDash val="solid"/>
              </a:ln>
              <a:effectLst>
                <a:outerShdw blurRad="50800" dist="254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0000" cap="flat" cmpd="sng" algn="ctr">
                <a:solidFill>
                  <a:schemeClr val="lt1"/>
                </a:solidFill>
                <a:prstDash val="solid"/>
              </a:ln>
              <a:effectLst>
                <a:outerShdw blurRad="50800" dist="254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3"/>
            <c:spPr>
              <a:solidFill>
                <a:schemeClr val="accent4"/>
              </a:solidFill>
              <a:ln w="20000" cap="flat" cmpd="sng" algn="ctr">
                <a:solidFill>
                  <a:schemeClr val="lt1"/>
                </a:solidFill>
                <a:prstDash val="solid"/>
              </a:ln>
              <a:effectLst>
                <a:outerShdw blurRad="50800" dist="254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4"/>
            <c:spPr>
              <a:solidFill>
                <a:schemeClr val="accent5"/>
              </a:solidFill>
              <a:ln w="20000" cap="flat" cmpd="sng" algn="ctr">
                <a:solidFill>
                  <a:schemeClr val="lt1"/>
                </a:solidFill>
                <a:prstDash val="solid"/>
              </a:ln>
              <a:effectLst>
                <a:outerShdw blurRad="50800" dist="25400" dir="5400000" rotWithShape="0">
                  <a:srgbClr val="000000">
                    <a:alpha val="35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1.4972292417123347E-3"/>
                  <c:y val="0.11522280188640362"/>
                </c:manualLayout>
              </c:layout>
              <c:showVal val="1"/>
            </c:dLbl>
            <c:dLbl>
              <c:idx val="1"/>
              <c:layout>
                <c:manualLayout>
                  <c:x val="4.4916877251370089E-3"/>
                  <c:y val="0.105203427809325"/>
                </c:manualLayout>
              </c:layout>
              <c:showVal val="1"/>
            </c:dLbl>
            <c:dLbl>
              <c:idx val="2"/>
              <c:layout>
                <c:manualLayout>
                  <c:x val="5.489777134571323E-17"/>
                  <c:y val="0.11522280188640362"/>
                </c:manualLayout>
              </c:layout>
              <c:showVal val="1"/>
            </c:dLbl>
            <c:dLbl>
              <c:idx val="3"/>
              <c:layout>
                <c:manualLayout>
                  <c:x val="2.994458483424669E-3"/>
                  <c:y val="0.10019374077078577"/>
                </c:manualLayout>
              </c:layout>
              <c:showVal val="1"/>
            </c:dLbl>
            <c:dLbl>
              <c:idx val="4"/>
              <c:layout>
                <c:manualLayout>
                  <c:x val="0"/>
                  <c:y val="0.11271795836713393"/>
                </c:manualLayout>
              </c:layout>
              <c:showVal val="1"/>
            </c:dLbl>
            <c:txPr>
              <a:bodyPr/>
              <a:lstStyle/>
              <a:p>
                <a:pPr>
                  <a:defRPr sz="2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Школа №47</c:v>
                </c:pt>
                <c:pt idx="1">
                  <c:v>Школа №45</c:v>
                </c:pt>
                <c:pt idx="2">
                  <c:v>Школа №27</c:v>
                </c:pt>
                <c:pt idx="3">
                  <c:v>Школа №22</c:v>
                </c:pt>
                <c:pt idx="4">
                  <c:v>Гимназия №12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</c:v>
                </c:pt>
                <c:pt idx="1">
                  <c:v>7</c:v>
                </c:pt>
                <c:pt idx="2">
                  <c:v>6</c:v>
                </c:pt>
                <c:pt idx="3">
                  <c:v>6</c:v>
                </c:pt>
                <c:pt idx="4">
                  <c:v>5</c:v>
                </c:pt>
              </c:numCache>
            </c:numRef>
          </c:val>
        </c:ser>
        <c:shape val="box"/>
        <c:axId val="82034048"/>
        <c:axId val="83670144"/>
        <c:axId val="0"/>
      </c:bar3DChart>
      <c:catAx>
        <c:axId val="82034048"/>
        <c:scaling>
          <c:orientation val="minMax"/>
        </c:scaling>
        <c:axPos val="b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3670144"/>
        <c:crosses val="autoZero"/>
        <c:auto val="1"/>
        <c:lblAlgn val="ctr"/>
        <c:lblOffset val="100"/>
      </c:catAx>
      <c:valAx>
        <c:axId val="8367014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2034048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Классы</c:v>
                </c:pt>
              </c:strCache>
            </c:strRef>
          </c:tx>
          <c:dPt>
            <c:idx val="0"/>
            <c:spPr>
              <a:solidFill>
                <a:schemeClr val="accent2"/>
              </a:solidFill>
              <a:ln w="20000" cap="flat" cmpd="sng" algn="ctr">
                <a:solidFill>
                  <a:schemeClr val="lt1"/>
                </a:solidFill>
                <a:prstDash val="solid"/>
              </a:ln>
              <a:effectLst>
                <a:outerShdw blurRad="50800" dist="254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1"/>
            <c:spPr>
              <a:solidFill>
                <a:schemeClr val="accent2"/>
              </a:solidFill>
              <a:ln w="20000" cap="flat" cmpd="sng" algn="ctr">
                <a:solidFill>
                  <a:schemeClr val="lt1"/>
                </a:solidFill>
                <a:prstDash val="solid"/>
              </a:ln>
              <a:effectLst>
                <a:outerShdw blurRad="50800" dist="254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0000" cap="flat" cmpd="sng" algn="ctr">
                <a:solidFill>
                  <a:schemeClr val="lt1"/>
                </a:solidFill>
                <a:prstDash val="solid"/>
              </a:ln>
              <a:effectLst>
                <a:outerShdw blurRad="50800" dist="254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3"/>
            <c:spPr>
              <a:solidFill>
                <a:schemeClr val="accent3"/>
              </a:solidFill>
              <a:ln w="20000" cap="flat" cmpd="sng" algn="ctr">
                <a:solidFill>
                  <a:schemeClr val="lt1"/>
                </a:solidFill>
                <a:prstDash val="solid"/>
              </a:ln>
              <a:effectLst>
                <a:outerShdw blurRad="50800" dist="254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4"/>
            <c:spPr>
              <a:solidFill>
                <a:schemeClr val="accent4"/>
              </a:solidFill>
              <a:ln w="20000" cap="flat" cmpd="sng" algn="ctr">
                <a:solidFill>
                  <a:schemeClr val="lt1"/>
                </a:solidFill>
                <a:prstDash val="solid"/>
              </a:ln>
              <a:effectLst>
                <a:outerShdw blurRad="50800" dist="254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5"/>
            <c:spPr>
              <a:solidFill>
                <a:schemeClr val="accent5"/>
              </a:solidFill>
              <a:ln w="20000" cap="flat" cmpd="sng" algn="ctr">
                <a:solidFill>
                  <a:schemeClr val="lt1"/>
                </a:solidFill>
                <a:prstDash val="solid"/>
              </a:ln>
              <a:effectLst>
                <a:outerShdw blurRad="50800" dist="254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6"/>
            <c:spPr>
              <a:solidFill>
                <a:schemeClr val="accent6"/>
              </a:solidFill>
              <a:ln w="20000" cap="flat" cmpd="sng" algn="ctr">
                <a:solidFill>
                  <a:schemeClr val="lt1"/>
                </a:solidFill>
                <a:prstDash val="solid"/>
              </a:ln>
              <a:effectLst>
                <a:outerShdw blurRad="50800" dist="254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7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8"/>
            <c:spPr>
              <a:solidFill>
                <a:srgbClr val="FF0000"/>
              </a:solidFill>
              <a:ln>
                <a:solidFill>
                  <a:schemeClr val="bg1"/>
                </a:solidFill>
              </a:ln>
            </c:spPr>
          </c:dPt>
          <c:dPt>
            <c:idx val="9"/>
            <c:spPr>
              <a:solidFill>
                <a:srgbClr val="00B050"/>
              </a:solidFill>
              <a:ln>
                <a:solidFill>
                  <a:schemeClr val="bg1"/>
                </a:solidFill>
              </a:ln>
            </c:spPr>
          </c:dPt>
          <c:dPt>
            <c:idx val="10"/>
            <c:spPr>
              <a:solidFill>
                <a:srgbClr val="7030A0"/>
              </a:solidFill>
              <a:ln>
                <a:solidFill>
                  <a:schemeClr val="bg1"/>
                </a:solidFill>
              </a:ln>
            </c:spPr>
          </c:dPt>
          <c:dLbls>
            <c:txPr>
              <a:bodyPr/>
              <a:lstStyle/>
              <a:p>
                <a:pPr>
                  <a:defRPr sz="2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numCache>
            </c:num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4</c:v>
                </c:pt>
                <c:pt idx="1">
                  <c:v>4</c:v>
                </c:pt>
                <c:pt idx="2">
                  <c:v>8</c:v>
                </c:pt>
                <c:pt idx="3">
                  <c:v>8</c:v>
                </c:pt>
                <c:pt idx="4">
                  <c:v>11</c:v>
                </c:pt>
                <c:pt idx="5">
                  <c:v>3</c:v>
                </c:pt>
                <c:pt idx="6">
                  <c:v>7</c:v>
                </c:pt>
                <c:pt idx="7">
                  <c:v>13</c:v>
                </c:pt>
                <c:pt idx="8">
                  <c:v>19</c:v>
                </c:pt>
                <c:pt idx="9">
                  <c:v>9</c:v>
                </c:pt>
                <c:pt idx="10">
                  <c:v>6</c:v>
                </c:pt>
              </c:numCache>
            </c:numRef>
          </c:val>
        </c:ser>
        <c:shape val="box"/>
        <c:axId val="95843456"/>
        <c:axId val="95844992"/>
        <c:axId val="0"/>
      </c:bar3DChart>
      <c:catAx>
        <c:axId val="9584345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5844992"/>
        <c:crosses val="autoZero"/>
        <c:auto val="1"/>
        <c:lblAlgn val="ctr"/>
        <c:lblOffset val="100"/>
      </c:catAx>
      <c:valAx>
        <c:axId val="9584499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584345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24B25D-C83C-479A-8F3F-0CE7FD02C3BA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 phldr="1"/>
      <dgm:spPr/>
    </dgm:pt>
    <dgm:pt modelId="{2A7EE122-8711-4A8E-AF38-9B1E4F757F78}">
      <dgm:prSet/>
      <dgm:spPr/>
      <dgm:t>
        <a:bodyPr/>
        <a:lstStyle/>
        <a:p>
          <a:r>
            <a:rPr lang="ru-RU" alt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Проведение мини-лекций, направленных на формирование мотиваций ЗОЖ у учащихся СОШ города и края;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46490CF-17D5-4A49-B314-531CA28AFA48}" type="parTrans" cxnId="{98D6975F-6C8F-46AD-8038-6E4A031D2534}">
      <dgm:prSet/>
      <dgm:spPr/>
      <dgm:t>
        <a:bodyPr/>
        <a:lstStyle/>
        <a:p>
          <a:endParaRPr lang="ru-RU"/>
        </a:p>
      </dgm:t>
    </dgm:pt>
    <dgm:pt modelId="{F4A37531-BA7A-4027-8883-FEA866C25A03}" type="sibTrans" cxnId="{98D6975F-6C8F-46AD-8038-6E4A031D2534}">
      <dgm:prSet/>
      <dgm:spPr/>
      <dgm:t>
        <a:bodyPr/>
        <a:lstStyle/>
        <a:p>
          <a:endParaRPr lang="ru-RU"/>
        </a:p>
      </dgm:t>
    </dgm:pt>
    <dgm:pt modelId="{DA0264B0-5374-46A4-A385-F3918B72B1CA}">
      <dgm:prSet/>
      <dgm:spPr/>
      <dgm:t>
        <a:bodyPr/>
        <a:lstStyle/>
        <a:p>
          <a:r>
            <a:rPr lang="ru-RU" alt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Проведение экскурсий в музеи кафедр академии (анатомический, патологоанатомический, музей истории медицины, музей биологии);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37451C0-544A-47EB-8727-5CDF57488644}" type="parTrans" cxnId="{100DEC52-73B9-4D2B-BE35-E81C95BD0068}">
      <dgm:prSet/>
      <dgm:spPr/>
      <dgm:t>
        <a:bodyPr/>
        <a:lstStyle/>
        <a:p>
          <a:endParaRPr lang="ru-RU"/>
        </a:p>
      </dgm:t>
    </dgm:pt>
    <dgm:pt modelId="{0E90BB0D-A240-4A01-9948-31D7E052B0BB}" type="sibTrans" cxnId="{100DEC52-73B9-4D2B-BE35-E81C95BD0068}">
      <dgm:prSet/>
      <dgm:spPr/>
      <dgm:t>
        <a:bodyPr/>
        <a:lstStyle/>
        <a:p>
          <a:endParaRPr lang="ru-RU"/>
        </a:p>
      </dgm:t>
    </dgm:pt>
    <dgm:pt modelId="{179D2D38-E926-4B3B-B14B-38FBD428169D}">
      <dgm:prSet/>
      <dgm:spPr/>
      <dgm:t>
        <a:bodyPr/>
        <a:lstStyle/>
        <a:p>
          <a:r>
            <a:rPr lang="ru-RU" alt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Проведение </a:t>
          </a:r>
          <a:r>
            <a:rPr lang="ru-RU" altLang="ru-RU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профориентационной</a:t>
          </a:r>
          <a:r>
            <a:rPr lang="ru-RU" alt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работы, направленной на формирование положительного имиджа ЧГМА в обществе и привлечение абитуриентов.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2B3D13C-B2D7-4FDA-8376-33E7C99D4D48}" type="parTrans" cxnId="{8C795812-837E-46AE-A9B0-452ED6A54C58}">
      <dgm:prSet/>
      <dgm:spPr/>
      <dgm:t>
        <a:bodyPr/>
        <a:lstStyle/>
        <a:p>
          <a:endParaRPr lang="ru-RU"/>
        </a:p>
      </dgm:t>
    </dgm:pt>
    <dgm:pt modelId="{F17A7A54-78E2-4558-88FB-E4A54AAAAFC3}" type="sibTrans" cxnId="{8C795812-837E-46AE-A9B0-452ED6A54C58}">
      <dgm:prSet/>
      <dgm:spPr/>
      <dgm:t>
        <a:bodyPr/>
        <a:lstStyle/>
        <a:p>
          <a:endParaRPr lang="ru-RU"/>
        </a:p>
      </dgm:t>
    </dgm:pt>
    <dgm:pt modelId="{C5011FEA-BF31-4534-A7EF-E6C51E2F9ED2}" type="pres">
      <dgm:prSet presAssocID="{DD24B25D-C83C-479A-8F3F-0CE7FD02C3BA}" presName="linearFlow" presStyleCnt="0">
        <dgm:presLayoutVars>
          <dgm:dir/>
          <dgm:resizeHandles val="exact"/>
        </dgm:presLayoutVars>
      </dgm:prSet>
      <dgm:spPr/>
    </dgm:pt>
    <dgm:pt modelId="{314F643A-DC1D-4A21-A599-6AE03564AD1C}" type="pres">
      <dgm:prSet presAssocID="{2A7EE122-8711-4A8E-AF38-9B1E4F757F78}" presName="composite" presStyleCnt="0"/>
      <dgm:spPr/>
    </dgm:pt>
    <dgm:pt modelId="{56B68119-2B77-407E-8417-FCE02C30601E}" type="pres">
      <dgm:prSet presAssocID="{2A7EE122-8711-4A8E-AF38-9B1E4F757F78}" presName="imgShp" presStyleLbl="fgImgPlace1" presStyleIdx="0" presStyleCnt="3" custLinFactNeighborX="-64540" custLinFactNeighborY="-931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6FC1585-4D04-431B-B120-7BD30B6AEEBA}" type="pres">
      <dgm:prSet presAssocID="{2A7EE122-8711-4A8E-AF38-9B1E4F757F78}" presName="txShp" presStyleLbl="node1" presStyleIdx="0" presStyleCnt="3" custScaleX="1358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71A42A-08C6-43DC-88E7-37AE1020D67A}" type="pres">
      <dgm:prSet presAssocID="{F4A37531-BA7A-4027-8883-FEA866C25A03}" presName="spacing" presStyleCnt="0"/>
      <dgm:spPr/>
    </dgm:pt>
    <dgm:pt modelId="{2BD105C4-0367-4345-86DE-F4AE23B62BC3}" type="pres">
      <dgm:prSet presAssocID="{DA0264B0-5374-46A4-A385-F3918B72B1CA}" presName="composite" presStyleCnt="0"/>
      <dgm:spPr/>
    </dgm:pt>
    <dgm:pt modelId="{15D5BC95-55CE-4DE4-AAC0-86D46A8675C1}" type="pres">
      <dgm:prSet presAssocID="{DA0264B0-5374-46A4-A385-F3918B72B1CA}" presName="imgShp" presStyleLbl="fgImgPlace1" presStyleIdx="1" presStyleCnt="3" custLinFactNeighborX="-70268" custLinFactNeighborY="-171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65C2BB3-5A87-4075-B954-BCAAC209ACE6}" type="pres">
      <dgm:prSet presAssocID="{DA0264B0-5374-46A4-A385-F3918B72B1CA}" presName="txShp" presStyleLbl="node1" presStyleIdx="1" presStyleCnt="3" custScaleX="1342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F17226-13DC-487A-95AF-0AE247D449B0}" type="pres">
      <dgm:prSet presAssocID="{0E90BB0D-A240-4A01-9948-31D7E052B0BB}" presName="spacing" presStyleCnt="0"/>
      <dgm:spPr/>
    </dgm:pt>
    <dgm:pt modelId="{379AA06B-E1A9-43F4-A9D4-9F5555045DBE}" type="pres">
      <dgm:prSet presAssocID="{179D2D38-E926-4B3B-B14B-38FBD428169D}" presName="composite" presStyleCnt="0"/>
      <dgm:spPr/>
    </dgm:pt>
    <dgm:pt modelId="{F36A9CCD-3239-4F42-8310-0B41239C3AA8}" type="pres">
      <dgm:prSet presAssocID="{179D2D38-E926-4B3B-B14B-38FBD428169D}" presName="imgShp" presStyleLbl="fgImgPlace1" presStyleIdx="2" presStyleCnt="3" custLinFactNeighborX="-58813" custLinFactNeighborY="-556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25548E4-DE4F-4AC6-8600-DFE790DB6D87}" type="pres">
      <dgm:prSet presAssocID="{179D2D38-E926-4B3B-B14B-38FBD428169D}" presName="txShp" presStyleLbl="node1" presStyleIdx="2" presStyleCnt="3" custScaleX="131579" custLinFactNeighborX="1315" custLinFactNeighborY="1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D6975F-6C8F-46AD-8038-6E4A031D2534}" srcId="{DD24B25D-C83C-479A-8F3F-0CE7FD02C3BA}" destId="{2A7EE122-8711-4A8E-AF38-9B1E4F757F78}" srcOrd="0" destOrd="0" parTransId="{846490CF-17D5-4A49-B314-531CA28AFA48}" sibTransId="{F4A37531-BA7A-4027-8883-FEA866C25A03}"/>
    <dgm:cxn modelId="{BB29A8DE-0C0A-46AD-8D24-3D03B9524004}" type="presOf" srcId="{DD24B25D-C83C-479A-8F3F-0CE7FD02C3BA}" destId="{C5011FEA-BF31-4534-A7EF-E6C51E2F9ED2}" srcOrd="0" destOrd="0" presId="urn:microsoft.com/office/officeart/2005/8/layout/vList3"/>
    <dgm:cxn modelId="{100DEC52-73B9-4D2B-BE35-E81C95BD0068}" srcId="{DD24B25D-C83C-479A-8F3F-0CE7FD02C3BA}" destId="{DA0264B0-5374-46A4-A385-F3918B72B1CA}" srcOrd="1" destOrd="0" parTransId="{337451C0-544A-47EB-8727-5CDF57488644}" sibTransId="{0E90BB0D-A240-4A01-9948-31D7E052B0BB}"/>
    <dgm:cxn modelId="{454ADF79-A0E9-4218-A54A-BF42ADC01CB2}" type="presOf" srcId="{179D2D38-E926-4B3B-B14B-38FBD428169D}" destId="{725548E4-DE4F-4AC6-8600-DFE790DB6D87}" srcOrd="0" destOrd="0" presId="urn:microsoft.com/office/officeart/2005/8/layout/vList3"/>
    <dgm:cxn modelId="{AD8D5E8A-34E7-45B7-9229-0BC11B3DA579}" type="presOf" srcId="{DA0264B0-5374-46A4-A385-F3918B72B1CA}" destId="{465C2BB3-5A87-4075-B954-BCAAC209ACE6}" srcOrd="0" destOrd="0" presId="urn:microsoft.com/office/officeart/2005/8/layout/vList3"/>
    <dgm:cxn modelId="{DA3D6B03-38A4-4CF9-B2B7-57616E19A0B1}" type="presOf" srcId="{2A7EE122-8711-4A8E-AF38-9B1E4F757F78}" destId="{E6FC1585-4D04-431B-B120-7BD30B6AEEBA}" srcOrd="0" destOrd="0" presId="urn:microsoft.com/office/officeart/2005/8/layout/vList3"/>
    <dgm:cxn modelId="{8C795812-837E-46AE-A9B0-452ED6A54C58}" srcId="{DD24B25D-C83C-479A-8F3F-0CE7FD02C3BA}" destId="{179D2D38-E926-4B3B-B14B-38FBD428169D}" srcOrd="2" destOrd="0" parTransId="{42B3D13C-B2D7-4FDA-8376-33E7C99D4D48}" sibTransId="{F17A7A54-78E2-4558-88FB-E4A54AAAAFC3}"/>
    <dgm:cxn modelId="{2387A55D-7B2D-4CB8-A5CD-3237B91D2795}" type="presParOf" srcId="{C5011FEA-BF31-4534-A7EF-E6C51E2F9ED2}" destId="{314F643A-DC1D-4A21-A599-6AE03564AD1C}" srcOrd="0" destOrd="0" presId="urn:microsoft.com/office/officeart/2005/8/layout/vList3"/>
    <dgm:cxn modelId="{9FF09287-D427-4C63-9FFF-88F09D863F20}" type="presParOf" srcId="{314F643A-DC1D-4A21-A599-6AE03564AD1C}" destId="{56B68119-2B77-407E-8417-FCE02C30601E}" srcOrd="0" destOrd="0" presId="urn:microsoft.com/office/officeart/2005/8/layout/vList3"/>
    <dgm:cxn modelId="{573C1ACC-8E63-4C6A-AB9F-2B086BB39220}" type="presParOf" srcId="{314F643A-DC1D-4A21-A599-6AE03564AD1C}" destId="{E6FC1585-4D04-431B-B120-7BD30B6AEEBA}" srcOrd="1" destOrd="0" presId="urn:microsoft.com/office/officeart/2005/8/layout/vList3"/>
    <dgm:cxn modelId="{5FA0450F-AAA4-46BF-91D1-1EF1284E43E7}" type="presParOf" srcId="{C5011FEA-BF31-4534-A7EF-E6C51E2F9ED2}" destId="{8C71A42A-08C6-43DC-88E7-37AE1020D67A}" srcOrd="1" destOrd="0" presId="urn:microsoft.com/office/officeart/2005/8/layout/vList3"/>
    <dgm:cxn modelId="{E170E43D-F716-4A7B-B073-CDB6C4569F2B}" type="presParOf" srcId="{C5011FEA-BF31-4534-A7EF-E6C51E2F9ED2}" destId="{2BD105C4-0367-4345-86DE-F4AE23B62BC3}" srcOrd="2" destOrd="0" presId="urn:microsoft.com/office/officeart/2005/8/layout/vList3"/>
    <dgm:cxn modelId="{B6D77EF4-2672-4F15-9F86-FC172DA66F93}" type="presParOf" srcId="{2BD105C4-0367-4345-86DE-F4AE23B62BC3}" destId="{15D5BC95-55CE-4DE4-AAC0-86D46A8675C1}" srcOrd="0" destOrd="0" presId="urn:microsoft.com/office/officeart/2005/8/layout/vList3"/>
    <dgm:cxn modelId="{82F19AF7-68A7-47DF-89F3-36D517911E9A}" type="presParOf" srcId="{2BD105C4-0367-4345-86DE-F4AE23B62BC3}" destId="{465C2BB3-5A87-4075-B954-BCAAC209ACE6}" srcOrd="1" destOrd="0" presId="urn:microsoft.com/office/officeart/2005/8/layout/vList3"/>
    <dgm:cxn modelId="{0F0A316A-B43E-4812-B5BF-B375E3118865}" type="presParOf" srcId="{C5011FEA-BF31-4534-A7EF-E6C51E2F9ED2}" destId="{DBF17226-13DC-487A-95AF-0AE247D449B0}" srcOrd="3" destOrd="0" presId="urn:microsoft.com/office/officeart/2005/8/layout/vList3"/>
    <dgm:cxn modelId="{2FADAD29-58CE-4E6E-A010-7C5371D7F0E5}" type="presParOf" srcId="{C5011FEA-BF31-4534-A7EF-E6C51E2F9ED2}" destId="{379AA06B-E1A9-43F4-A9D4-9F5555045DBE}" srcOrd="4" destOrd="0" presId="urn:microsoft.com/office/officeart/2005/8/layout/vList3"/>
    <dgm:cxn modelId="{CF4A2617-CF15-4F2A-B7F7-F5DF887F3497}" type="presParOf" srcId="{379AA06B-E1A9-43F4-A9D4-9F5555045DBE}" destId="{F36A9CCD-3239-4F42-8310-0B41239C3AA8}" srcOrd="0" destOrd="0" presId="urn:microsoft.com/office/officeart/2005/8/layout/vList3"/>
    <dgm:cxn modelId="{58A535E5-F940-47F5-94AB-EC6D9F84FC43}" type="presParOf" srcId="{379AA06B-E1A9-43F4-A9D4-9F5555045DBE}" destId="{725548E4-DE4F-4AC6-8600-DFE790DB6D8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6FC1585-4D04-431B-B120-7BD30B6AEEBA}">
      <dsp:nvSpPr>
        <dsp:cNvPr id="0" name=""/>
        <dsp:cNvSpPr/>
      </dsp:nvSpPr>
      <dsp:spPr>
        <a:xfrm rot="10800000">
          <a:off x="409924" y="1804"/>
          <a:ext cx="7684389" cy="1270050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57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Проведение мини-лекций, направленных на формирование мотиваций ЗОЖ у учащихся СОШ города и края;</a:t>
          </a:r>
          <a:endParaRPr lang="ru-RU" sz="21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409924" y="1804"/>
        <a:ext cx="7684389" cy="1270050"/>
      </dsp:txXfrm>
    </dsp:sp>
    <dsp:sp modelId="{56B68119-2B77-407E-8417-FCE02C30601E}">
      <dsp:nvSpPr>
        <dsp:cNvPr id="0" name=""/>
        <dsp:cNvSpPr/>
      </dsp:nvSpPr>
      <dsp:spPr>
        <a:xfrm>
          <a:off x="0" y="0"/>
          <a:ext cx="1270050" cy="12700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5C2BB3-5A87-4075-B954-BCAAC209ACE6}">
      <dsp:nvSpPr>
        <dsp:cNvPr id="0" name=""/>
        <dsp:cNvSpPr/>
      </dsp:nvSpPr>
      <dsp:spPr>
        <a:xfrm rot="10800000">
          <a:off x="457145" y="1650974"/>
          <a:ext cx="7589946" cy="1270050"/>
        </a:xfrm>
        <a:prstGeom prst="homePlate">
          <a:avLst/>
        </a:prstGeom>
        <a:solidFill>
          <a:schemeClr val="accent5">
            <a:hueOff val="-2510283"/>
            <a:satOff val="20547"/>
            <a:lumOff val="-3333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57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Проведение экскурсий в музеи кафедр академии (анатомический, патологоанатомический, музей истории медицины, музей биологии);</a:t>
          </a:r>
          <a:endParaRPr lang="ru-RU" sz="21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457145" y="1650974"/>
        <a:ext cx="7589946" cy="1270050"/>
      </dsp:txXfrm>
    </dsp:sp>
    <dsp:sp modelId="{15D5BC95-55CE-4DE4-AAC0-86D46A8675C1}">
      <dsp:nvSpPr>
        <dsp:cNvPr id="0" name=""/>
        <dsp:cNvSpPr/>
      </dsp:nvSpPr>
      <dsp:spPr>
        <a:xfrm>
          <a:off x="0" y="1629206"/>
          <a:ext cx="1270050" cy="12700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5548E4-DE4F-4AC6-8600-DFE790DB6D87}">
      <dsp:nvSpPr>
        <dsp:cNvPr id="0" name=""/>
        <dsp:cNvSpPr/>
      </dsp:nvSpPr>
      <dsp:spPr>
        <a:xfrm rot="10800000">
          <a:off x="605880" y="3301949"/>
          <a:ext cx="7441211" cy="1270050"/>
        </a:xfrm>
        <a:prstGeom prst="homePlate">
          <a:avLst/>
        </a:prstGeom>
        <a:solidFill>
          <a:schemeClr val="accent5">
            <a:hueOff val="-5020566"/>
            <a:satOff val="41093"/>
            <a:lumOff val="-6666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57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Проведение </a:t>
          </a:r>
          <a:r>
            <a:rPr lang="ru-RU" altLang="ru-RU" sz="21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профориентационной</a:t>
          </a:r>
          <a:r>
            <a:rPr lang="ru-RU" altLang="ru-RU" sz="2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работы, направленной на формирование положительного имиджа ЧГМА в обществе и привлечение абитуриентов.</a:t>
          </a:r>
          <a:endParaRPr lang="ru-RU" sz="21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605880" y="3301949"/>
        <a:ext cx="7441211" cy="1270050"/>
      </dsp:txXfrm>
    </dsp:sp>
    <dsp:sp modelId="{F36A9CCD-3239-4F42-8310-0B41239C3AA8}">
      <dsp:nvSpPr>
        <dsp:cNvPr id="0" name=""/>
        <dsp:cNvSpPr/>
      </dsp:nvSpPr>
      <dsp:spPr>
        <a:xfrm>
          <a:off x="42479" y="3229441"/>
          <a:ext cx="1270050" cy="12700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8816-A9A7-4B65-B9DA-B9F549FED5FB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B9B3B9F-4DCE-4E41-982B-9B9B482314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8816-A9A7-4B65-B9DA-B9F549FED5FB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3B9F-4DCE-4E41-982B-9B9B482314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3B9B3B9F-4DCE-4E41-982B-9B9B482314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8816-A9A7-4B65-B9DA-B9F549FED5FB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8816-A9A7-4B65-B9DA-B9F549FED5FB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3B9B3B9F-4DCE-4E41-982B-9B9B482314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8816-A9A7-4B65-B9DA-B9F549FED5FB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B9B3B9F-4DCE-4E41-982B-9B9B482314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4DD18816-A9A7-4B65-B9DA-B9F549FED5FB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3B9F-4DCE-4E41-982B-9B9B482314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8816-A9A7-4B65-B9DA-B9F549FED5FB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3B9B3B9F-4DCE-4E41-982B-9B9B482314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8816-A9A7-4B65-B9DA-B9F549FED5FB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3B9B3B9F-4DCE-4E41-982B-9B9B482314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8816-A9A7-4B65-B9DA-B9F549FED5FB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B9B3B9F-4DCE-4E41-982B-9B9B482314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B9B3B9F-4DCE-4E41-982B-9B9B482314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8816-A9A7-4B65-B9DA-B9F549FED5FB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3B9B3B9F-4DCE-4E41-982B-9B9B482314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4DD18816-A9A7-4B65-B9DA-B9F549FED5FB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4DD18816-A9A7-4B65-B9DA-B9F549FED5FB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B9B3B9F-4DCE-4E41-982B-9B9B482314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3068960"/>
            <a:ext cx="7344816" cy="237626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Анализ деятельности </a:t>
            </a:r>
          </a:p>
          <a:p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 «Правильный Выбор» </a:t>
            </a:r>
          </a:p>
          <a:p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2018-2019 </a:t>
            </a:r>
            <a:r>
              <a:rPr lang="ru-RU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уч.год</a:t>
            </a:r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332656"/>
            <a:ext cx="6264696" cy="1082551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ФГБОУ ВО ЧГМА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C:\Users\пользователь\Desktop\Надя Грудинина\logotip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260648"/>
            <a:ext cx="1915865" cy="1532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Admin\Desktop\logotip_poligrafi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2123728" cy="212372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067944" y="6309320"/>
            <a:ext cx="12659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Чита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2019г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116632"/>
            <a:ext cx="5472608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996952"/>
            <a:ext cx="5256584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2117976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Всего прочитано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тем 27 раз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Охват школьников за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2018-19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год-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1671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человек.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Возрастная когорта ученики 1-11 классов.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284984"/>
            <a:ext cx="4896544" cy="3073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настоящее время работа ведётся </a:t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следующих направлениях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1700808"/>
            <a:ext cx="8229600" cy="452596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Распространение информации по школам города;</a:t>
            </a:r>
          </a:p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Приём заявок;</a:t>
            </a:r>
          </a:p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графика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работы со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школами, в музеях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академии;</a:t>
            </a:r>
          </a:p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Проведение акции по сбору </a:t>
            </a:r>
          </a:p>
          <a:p>
            <a:pPr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еобходимых вещей маленьким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етям в 20 отделение КДКБ.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 descr="C:\Users\Admin\Desktop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3717032"/>
            <a:ext cx="2684136" cy="220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Оценка эффективности провидится путем анкетирования школьников после проведения мини-лекции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95736" y="1556792"/>
            <a:ext cx="4680520" cy="475252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539552" y="548680"/>
            <a:ext cx="8229600" cy="5184576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Спасибо за внимание</a:t>
            </a:r>
          </a:p>
          <a:p>
            <a:pPr algn="ctr">
              <a:buNone/>
            </a:pP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9" name="Picture 5" descr="C:\Users\Admin\Desktop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060848"/>
            <a:ext cx="7305176" cy="41945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Отряд «Правильный Выбор» занимается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профориентационной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профилактической работой со школьниками г.Чита.</a:t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Дата начало работы отряда- Октябрь 2013 года.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>
          <a:xfrm>
            <a:off x="539552" y="1124744"/>
            <a:ext cx="8229600" cy="5001419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2915816" y="1268760"/>
            <a:ext cx="3168352" cy="612648"/>
          </a:xfrm>
          <a:prstGeom prst="flowChartAlternateProcess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Проректор по УВР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 вверх 7"/>
          <p:cNvSpPr/>
          <p:nvPr/>
        </p:nvSpPr>
        <p:spPr>
          <a:xfrm rot="10800000">
            <a:off x="4139952" y="1988840"/>
            <a:ext cx="556640" cy="978408"/>
          </a:xfrm>
          <a:prstGeom prst="upArrow">
            <a:avLst/>
          </a:prstGeom>
          <a:ln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2987824" y="2996952"/>
            <a:ext cx="3024336" cy="612648"/>
          </a:xfrm>
          <a:prstGeom prst="flowChartAlternateProcess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Отдел по  ВР и СО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трелка вверх 9"/>
          <p:cNvSpPr/>
          <p:nvPr/>
        </p:nvSpPr>
        <p:spPr>
          <a:xfrm rot="10800000">
            <a:off x="4139952" y="3645024"/>
            <a:ext cx="556640" cy="1080120"/>
          </a:xfrm>
          <a:prstGeom prst="upArrow">
            <a:avLst/>
          </a:prstGeom>
          <a:ln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6516216" y="4581128"/>
            <a:ext cx="2304256" cy="684656"/>
          </a:xfrm>
          <a:prstGeom prst="flowChartAlternateProcess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Кафедры ЧГМА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179512" y="4509120"/>
            <a:ext cx="2304256" cy="684656"/>
          </a:xfrm>
          <a:prstGeom prst="flowChartAlternateProcess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Руководитель отряда «ПВ»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трелка вверх 13"/>
          <p:cNvSpPr/>
          <p:nvPr/>
        </p:nvSpPr>
        <p:spPr>
          <a:xfrm rot="19292749">
            <a:off x="5903794" y="3689612"/>
            <a:ext cx="484632" cy="978408"/>
          </a:xfrm>
          <a:prstGeom prst="upArrow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верх 15"/>
          <p:cNvSpPr/>
          <p:nvPr/>
        </p:nvSpPr>
        <p:spPr>
          <a:xfrm rot="13065757">
            <a:off x="2516576" y="3618948"/>
            <a:ext cx="484632" cy="978408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2627784" y="5949280"/>
            <a:ext cx="1440160" cy="612648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Студенты</a:t>
            </a:r>
            <a:endParaRPr lang="ru-RU" dirty="0"/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>
            <a:off x="4788024" y="5949280"/>
            <a:ext cx="1512168" cy="612648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Аспиранты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6732240" y="1484784"/>
            <a:ext cx="2002023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Структура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Двойная стрелка влево/вправо 28"/>
          <p:cNvSpPr/>
          <p:nvPr/>
        </p:nvSpPr>
        <p:spPr>
          <a:xfrm>
            <a:off x="2555776" y="4653136"/>
            <a:ext cx="3888432" cy="484632"/>
          </a:xfrm>
          <a:prstGeom prst="leftRightArrow">
            <a:avLst/>
          </a:prstGeom>
          <a:ln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низ 29"/>
          <p:cNvSpPr/>
          <p:nvPr/>
        </p:nvSpPr>
        <p:spPr>
          <a:xfrm>
            <a:off x="5220072" y="5085184"/>
            <a:ext cx="412624" cy="792088"/>
          </a:xfrm>
          <a:prstGeom prst="downArrow">
            <a:avLst/>
          </a:prstGeom>
          <a:ln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низ 30"/>
          <p:cNvSpPr/>
          <p:nvPr/>
        </p:nvSpPr>
        <p:spPr>
          <a:xfrm>
            <a:off x="3203848" y="5085184"/>
            <a:ext cx="412624" cy="792088"/>
          </a:xfrm>
          <a:prstGeom prst="downArrow">
            <a:avLst/>
          </a:prstGeom>
          <a:ln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Направления деятельности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1844824"/>
            <a:ext cx="8229600" cy="410445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Font typeface="Arial" charset="0"/>
              <a:buNone/>
              <a:defRPr/>
            </a:pPr>
            <a:r>
              <a:rPr lang="ru-RU" altLang="ru-RU" b="1" dirty="0"/>
              <a:t> </a:t>
            </a:r>
            <a:r>
              <a:rPr lang="ru-RU" altLang="ru-RU" sz="4000" b="1" dirty="0">
                <a:latin typeface="Times New Roman" pitchFamily="18" charset="0"/>
                <a:cs typeface="Times New Roman" pitchFamily="18" charset="0"/>
              </a:rPr>
              <a:t>Работа ведется по принципу 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ru-RU" altLang="ru-RU" sz="4000" b="1" dirty="0">
                <a:latin typeface="Times New Roman" pitchFamily="18" charset="0"/>
                <a:cs typeface="Times New Roman" pitchFamily="18" charset="0"/>
              </a:rPr>
              <a:t>«Равный обучает равного». </a:t>
            </a:r>
            <a:endParaRPr lang="en-US" alt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Font typeface="Arial" charset="0"/>
              <a:buNone/>
              <a:defRPr/>
            </a:pPr>
            <a:endParaRPr lang="ru-RU" altLang="ru-RU" sz="4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Font typeface="Arial" charset="0"/>
              <a:buNone/>
              <a:defRPr/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Перед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выходом в аудиторию студенты проходят психологическую подготовку с целью формирования навыков публичных выступлений.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534400" cy="51088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результате работа была организована в </a:t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 школах города и края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1412776"/>
            <a:ext cx="3190128" cy="5142312"/>
          </a:xfrm>
        </p:spPr>
        <p:txBody>
          <a:bodyPr>
            <a:normAutofit fontScale="4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СОШ № 1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СОШ № 3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СОШ № 9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СОШ № 13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СОШ № 15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СОШ № 17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СОШ № 22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СОШ № 23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СОШ № 24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СОШ № 27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СОШ № 38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СОШ № 40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СОШ № 45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СОШ № 47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СОШ № 49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Гимназия № 4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Гимназия № 12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п.Горный </a:t>
            </a:r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  <p:pic>
        <p:nvPicPr>
          <p:cNvPr id="1026" name="Picture 2" descr="C:\Users\Admin\Desktop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556792"/>
            <a:ext cx="6007865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34400" cy="75895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Процентное соотношение задействованных </a:t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школ города и края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539552" y="1556792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34400" cy="75895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Большим спросом наши лекции пользовались следующих школах города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"/>
          </p:nvPr>
        </p:nvGraphicFramePr>
        <p:xfrm>
          <a:off x="323527" y="1527174"/>
          <a:ext cx="8482335" cy="5070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Большим спросом наши лекции пользовались следующих классах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395536" y="1628800"/>
          <a:ext cx="8504238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8627"/>
            <a:ext cx="5256584" cy="3504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203043"/>
            <a:ext cx="5408502" cy="3394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371</TotalTime>
  <Words>302</Words>
  <Application>Microsoft Office PowerPoint</Application>
  <PresentationFormat>Экран (4:3)</PresentationFormat>
  <Paragraphs>64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Официальная</vt:lpstr>
      <vt:lpstr>ФГБОУ ВО ЧГМА</vt:lpstr>
      <vt:lpstr>Отряд «Правильный Выбор» занимается профориентационной и профилактической работой со школьниками г.Чита. Дата начало работы отряда- Октябрь 2013 года.</vt:lpstr>
      <vt:lpstr>Направления деятельности</vt:lpstr>
      <vt:lpstr>Слайд 4</vt:lpstr>
      <vt:lpstr>В результате работа была организована в  18 школах города и края</vt:lpstr>
      <vt:lpstr>Процентное соотношение задействованных  школ города и края</vt:lpstr>
      <vt:lpstr>Большим спросом наши лекции пользовались следующих школах города</vt:lpstr>
      <vt:lpstr>Большим спросом наши лекции пользовались следующих классах</vt:lpstr>
      <vt:lpstr>Слайд 9</vt:lpstr>
      <vt:lpstr>Слайд 10</vt:lpstr>
      <vt:lpstr>Слайд 11</vt:lpstr>
      <vt:lpstr>В настоящее время работа ведётся  в следующих направлениях</vt:lpstr>
      <vt:lpstr>Оценка эффективности провидится путем анкетирования школьников после проведения мини-лекции</vt:lpstr>
      <vt:lpstr>Слайд 14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Популяризация ЗОЖ в образовательных организациях с использованием объединений (сообществ) полезного действия.</dc:title>
  <dc:creator>Image&amp;Matros ®</dc:creator>
  <cp:lastModifiedBy>Sony</cp:lastModifiedBy>
  <cp:revision>37</cp:revision>
  <dcterms:created xsi:type="dcterms:W3CDTF">2018-10-28T11:29:30Z</dcterms:created>
  <dcterms:modified xsi:type="dcterms:W3CDTF">2019-05-21T04:44:50Z</dcterms:modified>
</cp:coreProperties>
</file>